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A70CC-4D7D-4EE8-8EB6-FB1D9ABFFB64}"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404264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70CC-4D7D-4EE8-8EB6-FB1D9ABFFB64}"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139187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70CC-4D7D-4EE8-8EB6-FB1D9ABFFB64}"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278058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70CC-4D7D-4EE8-8EB6-FB1D9ABFFB64}"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321872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A70CC-4D7D-4EE8-8EB6-FB1D9ABFFB64}"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147383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A70CC-4D7D-4EE8-8EB6-FB1D9ABFFB64}"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194567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A70CC-4D7D-4EE8-8EB6-FB1D9ABFFB64}" type="datetimeFigureOut">
              <a:rPr lang="en-US" smtClean="0"/>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182310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A70CC-4D7D-4EE8-8EB6-FB1D9ABFFB64}" type="datetimeFigureOut">
              <a:rPr lang="en-US" smtClean="0"/>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281029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A70CC-4D7D-4EE8-8EB6-FB1D9ABFFB64}" type="datetimeFigureOut">
              <a:rPr lang="en-US" smtClean="0"/>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361343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A70CC-4D7D-4EE8-8EB6-FB1D9ABFFB64}"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227549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A70CC-4D7D-4EE8-8EB6-FB1D9ABFFB64}"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F5BA3-3E46-415F-8A35-ABCED21B76B1}" type="slidenum">
              <a:rPr lang="en-US" smtClean="0"/>
              <a:t>‹#›</a:t>
            </a:fld>
            <a:endParaRPr lang="en-US"/>
          </a:p>
        </p:txBody>
      </p:sp>
    </p:spTree>
    <p:extLst>
      <p:ext uri="{BB962C8B-B14F-4D97-AF65-F5344CB8AC3E}">
        <p14:creationId xmlns:p14="http://schemas.microsoft.com/office/powerpoint/2010/main" val="12165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A70CC-4D7D-4EE8-8EB6-FB1D9ABFFB64}" type="datetimeFigureOut">
              <a:rPr lang="en-US" smtClean="0"/>
              <a:t>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F5BA3-3E46-415F-8A35-ABCED21B76B1}" type="slidenum">
              <a:rPr lang="en-US" smtClean="0"/>
              <a:t>‹#›</a:t>
            </a:fld>
            <a:endParaRPr lang="en-US"/>
          </a:p>
        </p:txBody>
      </p:sp>
    </p:spTree>
    <p:extLst>
      <p:ext uri="{BB962C8B-B14F-4D97-AF65-F5344CB8AC3E}">
        <p14:creationId xmlns:p14="http://schemas.microsoft.com/office/powerpoint/2010/main" val="192466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2I-WGGTILB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33261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Human Love: Charity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85000" lnSpcReduction="20000"/>
          </a:bodyPr>
          <a:lstStyle/>
          <a:p>
            <a:r>
              <a:rPr lang="en-GB" dirty="0" smtClean="0"/>
              <a:t>The English words ‘love’ and ‘charity’ both come from the same Latin word, caritas. So the real meaning of charity is love.</a:t>
            </a:r>
          </a:p>
          <a:p>
            <a:r>
              <a:rPr lang="en-GB" dirty="0" smtClean="0"/>
              <a:t>Charity is the foundation of the Christian life. For the world, charity means giving money away; for Christians it means giving everything away. We are to give our lives to God, and to others for Him. St Paul writes that ‘faith, hope, charity abide, these three. But the greatest of these is charity.’</a:t>
            </a:r>
          </a:p>
          <a:p>
            <a:r>
              <a:rPr lang="en-GB" dirty="0" smtClean="0"/>
              <a:t>If we love God, we give ourselves totally to Him. This is only right. Since God made us, we are His, and He has a right to us. Because God created other men, women, and children in his image, we must love them for His sake. The crucified Jesus is the foundation of all this. He gave His life to the Father for the sake of His fellow human beings.</a:t>
            </a:r>
          </a:p>
          <a:p>
            <a:r>
              <a:rPr lang="en-GB" dirty="0" smtClean="0"/>
              <a:t>Our lives should look like the cross. They should go in two directions: the main direction of our lives (the main beam of wood) should be our offering to God, but we should also offer ourselves to our fellow men and women (the cross-beam).</a:t>
            </a:r>
            <a:endParaRPr lang="en-US" dirty="0"/>
          </a:p>
        </p:txBody>
      </p:sp>
    </p:spTree>
    <p:extLst>
      <p:ext uri="{BB962C8B-B14F-4D97-AF65-F5344CB8AC3E}">
        <p14:creationId xmlns:p14="http://schemas.microsoft.com/office/powerpoint/2010/main" val="3010875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Questions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a:bodyPr>
          <a:lstStyle/>
          <a:p>
            <a:r>
              <a:rPr lang="en-GB" b="1" i="1" dirty="0" smtClean="0"/>
              <a:t>Can I give more of myself to God? Can I make time to pray every day? Can I get to Mass more frequently than I do? Do I go to confession?</a:t>
            </a:r>
            <a:br>
              <a:rPr lang="en-GB" b="1" i="1" dirty="0" smtClean="0"/>
            </a:br>
            <a:endParaRPr lang="en-GB" b="1" i="1" dirty="0" smtClean="0"/>
          </a:p>
          <a:p>
            <a:r>
              <a:rPr lang="en-GB" b="1" i="1" dirty="0" smtClean="0"/>
              <a:t>Who is my neighbour? How would God want me to love my neighbour, and how should I respond to that?</a:t>
            </a:r>
            <a:br>
              <a:rPr lang="en-GB" b="1" i="1" dirty="0" smtClean="0"/>
            </a:br>
            <a:endParaRPr lang="en-GB" b="1" i="1" dirty="0" smtClean="0"/>
          </a:p>
          <a:p>
            <a:r>
              <a:rPr lang="en-GB" b="1" i="1" dirty="0" smtClean="0"/>
              <a:t>Can I give more of myself to others? Are there acts of charity that I could be doing, but aren’t? Are there people whom I could help in my local area?</a:t>
            </a:r>
            <a:endParaRPr lang="en-US" b="1" i="1" dirty="0"/>
          </a:p>
        </p:txBody>
      </p:sp>
    </p:spTree>
    <p:extLst>
      <p:ext uri="{BB962C8B-B14F-4D97-AF65-F5344CB8AC3E}">
        <p14:creationId xmlns:p14="http://schemas.microsoft.com/office/powerpoint/2010/main" val="19280388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Concluding Prayer</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lstStyle/>
          <a:p>
            <a:pPr marL="0" indent="0" algn="ctr">
              <a:buNone/>
            </a:pPr>
            <a:r>
              <a:rPr lang="en-GB" b="1" dirty="0" smtClean="0"/>
              <a:t>O LORD, who hast taught us that all our doings without charity are nothing worth: Send thy Holy Ghost, and pour into our hearts that most excellent gift of charity, the very bond of peace and of all virtues, without which whosoever </a:t>
            </a:r>
            <a:r>
              <a:rPr lang="en-GB" b="1" dirty="0" err="1" smtClean="0"/>
              <a:t>liveth</a:t>
            </a:r>
            <a:r>
              <a:rPr lang="en-GB" b="1" dirty="0" smtClean="0"/>
              <a:t> is counted dead before thee. Grant this for thine only Son Jesus Christ's sake. Amen.</a:t>
            </a:r>
            <a:endParaRPr lang="en-US" b="1" dirty="0"/>
          </a:p>
        </p:txBody>
      </p:sp>
    </p:spTree>
    <p:extLst>
      <p:ext uri="{BB962C8B-B14F-4D97-AF65-F5344CB8AC3E}">
        <p14:creationId xmlns:p14="http://schemas.microsoft.com/office/powerpoint/2010/main" val="1787892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wshwestyorkshiredales.weebly.com/uploads/6/2/5/8/6258844/7342899.jpg?144776936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17942" y="2490946"/>
            <a:ext cx="3094787" cy="429831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804493" y="885366"/>
            <a:ext cx="10516511" cy="132294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3836" y="602733"/>
            <a:ext cx="7985068" cy="1429327"/>
          </a:xfrm>
          <a:prstGeom prst="rect">
            <a:avLst/>
          </a:prstGeom>
        </p:spPr>
      </p:pic>
    </p:spTree>
    <p:extLst>
      <p:ext uri="{BB962C8B-B14F-4D97-AF65-F5344CB8AC3E}">
        <p14:creationId xmlns:p14="http://schemas.microsoft.com/office/powerpoint/2010/main" val="427384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Session 1: God is Love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GB" b="1" i="1" dirty="0" smtClean="0">
                <a:cs typeface="Times New Roman" panose="02020603050405020304" pitchFamily="18" charset="0"/>
              </a:rPr>
              <a:t>The life of God the Holy Trinity is an eternal communion of love. All who are baptized in the name of the Trinity and profess the apostolic faith share in this communion. Because it is rooted in baptism, we can call it ‘baptismal communion’. </a:t>
            </a:r>
          </a:p>
          <a:p>
            <a:pPr marL="0" indent="0">
              <a:buNone/>
            </a:pPr>
            <a:r>
              <a:rPr lang="en-GB" b="1" i="1" dirty="0" smtClean="0">
                <a:cs typeface="Times New Roman" panose="02020603050405020304" pitchFamily="18" charset="0"/>
              </a:rPr>
              <a:t>The Church gives visible expression to this communion. ‘Ecclesial communion’ (the communion of the Church) involves confession of the one faith, celebration of one Eucharist and leadership by an apostolic ministry. </a:t>
            </a:r>
          </a:p>
          <a:p>
            <a:pPr marL="0" indent="0">
              <a:buNone/>
            </a:pPr>
            <a:r>
              <a:rPr lang="en-GB" b="1" i="1" dirty="0" smtClean="0">
                <a:cs typeface="Times New Roman" panose="02020603050405020304" pitchFamily="18" charset="0"/>
              </a:rPr>
              <a:t>Because the communion of the Holy Trinity is a communion of love, the communion of the Church must be marked by charity (love). </a:t>
            </a:r>
          </a:p>
          <a:p>
            <a:pPr marL="0" indent="0" algn="r">
              <a:buNone/>
            </a:pPr>
            <a:r>
              <a:rPr lang="en-GB" sz="1500" dirty="0" smtClean="0"/>
              <a:t>Communion and Catholicity in the Church of England, section 1 – summary</a:t>
            </a:r>
          </a:p>
        </p:txBody>
      </p:sp>
    </p:spTree>
    <p:extLst>
      <p:ext uri="{BB962C8B-B14F-4D97-AF65-F5344CB8AC3E}">
        <p14:creationId xmlns:p14="http://schemas.microsoft.com/office/powerpoint/2010/main" val="861147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0897"/>
            <a:ext cx="10515600" cy="5946775"/>
          </a:xfrm>
        </p:spPr>
        <p:txBody>
          <a:bodyPr numCol="2">
            <a:normAutofit lnSpcReduction="10000"/>
          </a:bodyPr>
          <a:lstStyle/>
          <a:p>
            <a:pPr marL="0" indent="0">
              <a:buNone/>
            </a:pPr>
            <a:endParaRPr lang="en-GB" dirty="0" smtClean="0"/>
          </a:p>
          <a:p>
            <a:pPr marL="0" indent="0">
              <a:buNone/>
            </a:pPr>
            <a:r>
              <a:rPr lang="en-GB" dirty="0" smtClean="0">
                <a:solidFill>
                  <a:srgbClr val="0070C0"/>
                </a:solidFill>
                <a:latin typeface="Constantia" panose="02030602050306030303" pitchFamily="18" charset="0"/>
              </a:rPr>
              <a:t>Michael </a:t>
            </a:r>
            <a:r>
              <a:rPr lang="en-GB" dirty="0" err="1" smtClean="0">
                <a:solidFill>
                  <a:srgbClr val="0070C0"/>
                </a:solidFill>
                <a:latin typeface="Constantia" panose="02030602050306030303" pitchFamily="18" charset="0"/>
              </a:rPr>
              <a:t>Bublé</a:t>
            </a:r>
            <a:r>
              <a:rPr lang="en-GB" dirty="0" smtClean="0">
                <a:solidFill>
                  <a:srgbClr val="0070C0"/>
                </a:solidFill>
                <a:latin typeface="Constantia" panose="02030602050306030303" pitchFamily="18" charset="0"/>
              </a:rPr>
              <a:t> (b. 1975) is a Canadian singer, many of whose songs express the popular idea of love. </a:t>
            </a:r>
          </a:p>
          <a:p>
            <a:pPr marL="0" indent="0">
              <a:lnSpc>
                <a:spcPct val="100000"/>
              </a:lnSpc>
              <a:spcBef>
                <a:spcPts val="0"/>
              </a:spcBef>
              <a:buNone/>
            </a:pPr>
            <a:endParaRPr lang="en-GB" dirty="0" smtClean="0"/>
          </a:p>
          <a:p>
            <a:pPr marL="0" indent="0">
              <a:lnSpc>
                <a:spcPct val="100000"/>
              </a:lnSpc>
              <a:spcBef>
                <a:spcPts val="0"/>
              </a:spcBef>
              <a:buNone/>
            </a:pPr>
            <a:r>
              <a:rPr lang="en-GB" dirty="0" smtClean="0">
                <a:solidFill>
                  <a:srgbClr val="0070C0"/>
                </a:solidFill>
              </a:rPr>
              <a:t>From </a:t>
            </a:r>
            <a:r>
              <a:rPr lang="en-GB" i="1" dirty="0" smtClean="0">
                <a:solidFill>
                  <a:srgbClr val="0070C0"/>
                </a:solidFill>
              </a:rPr>
              <a:t>To Be Loved </a:t>
            </a:r>
            <a:endParaRPr lang="en-GB" dirty="0" smtClean="0">
              <a:solidFill>
                <a:srgbClr val="0070C0"/>
              </a:solidFill>
            </a:endParaRPr>
          </a:p>
          <a:p>
            <a:pPr marL="0" indent="0">
              <a:lnSpc>
                <a:spcPct val="100000"/>
              </a:lnSpc>
              <a:spcBef>
                <a:spcPts val="0"/>
              </a:spcBef>
              <a:buNone/>
            </a:pPr>
            <a:endParaRPr lang="en-GB" dirty="0" smtClean="0"/>
          </a:p>
          <a:p>
            <a:pPr marL="0" indent="0">
              <a:lnSpc>
                <a:spcPct val="100000"/>
              </a:lnSpc>
              <a:spcBef>
                <a:spcPts val="0"/>
              </a:spcBef>
              <a:buNone/>
            </a:pPr>
            <a:r>
              <a:rPr lang="en-GB" dirty="0" smtClean="0"/>
              <a:t>But you'll be truly </a:t>
            </a:r>
          </a:p>
          <a:p>
            <a:pPr marL="0" indent="0">
              <a:lnSpc>
                <a:spcPct val="100000"/>
              </a:lnSpc>
              <a:spcBef>
                <a:spcPts val="0"/>
              </a:spcBef>
              <a:buNone/>
            </a:pPr>
            <a:r>
              <a:rPr lang="en-GB" dirty="0" smtClean="0"/>
              <a:t>Truly </a:t>
            </a:r>
            <a:r>
              <a:rPr lang="en-GB" dirty="0" err="1" smtClean="0"/>
              <a:t>truly</a:t>
            </a:r>
            <a:r>
              <a:rPr lang="en-GB" dirty="0" smtClean="0"/>
              <a:t> love </a:t>
            </a:r>
          </a:p>
          <a:p>
            <a:pPr marL="0" indent="0">
              <a:lnSpc>
                <a:spcPct val="100000"/>
              </a:lnSpc>
              <a:spcBef>
                <a:spcPts val="0"/>
              </a:spcBef>
              <a:buNone/>
            </a:pPr>
            <a:r>
              <a:rPr lang="en-GB" dirty="0" smtClean="0"/>
              <a:t>But there's more </a:t>
            </a:r>
          </a:p>
          <a:p>
            <a:pPr marL="0" indent="0">
              <a:lnSpc>
                <a:spcPct val="100000"/>
              </a:lnSpc>
              <a:spcBef>
                <a:spcPts val="0"/>
              </a:spcBef>
              <a:buNone/>
            </a:pPr>
            <a:r>
              <a:rPr lang="en-GB" dirty="0" smtClean="0"/>
              <a:t>one of these things </a:t>
            </a:r>
          </a:p>
          <a:p>
            <a:pPr marL="0" indent="0">
              <a:lnSpc>
                <a:spcPct val="100000"/>
              </a:lnSpc>
              <a:spcBef>
                <a:spcPts val="0"/>
              </a:spcBef>
              <a:buNone/>
            </a:pPr>
            <a:r>
              <a:rPr lang="en-GB" dirty="0" smtClean="0"/>
              <a:t>You want </a:t>
            </a:r>
          </a:p>
          <a:p>
            <a:pPr marL="0" indent="0">
              <a:lnSpc>
                <a:spcPct val="100000"/>
              </a:lnSpc>
              <a:spcBef>
                <a:spcPts val="0"/>
              </a:spcBef>
              <a:buNone/>
            </a:pPr>
            <a:r>
              <a:rPr lang="en-GB" dirty="0" smtClean="0"/>
              <a:t>Someone to kiss </a:t>
            </a:r>
          </a:p>
          <a:p>
            <a:pPr marL="0" indent="0">
              <a:lnSpc>
                <a:spcPct val="100000"/>
              </a:lnSpc>
              <a:spcBef>
                <a:spcPts val="0"/>
              </a:spcBef>
              <a:buNone/>
            </a:pPr>
            <a:r>
              <a:rPr lang="en-GB" dirty="0" smtClean="0"/>
              <a:t>Someone to miss </a:t>
            </a:r>
          </a:p>
          <a:p>
            <a:pPr marL="0" indent="0">
              <a:lnSpc>
                <a:spcPct val="100000"/>
              </a:lnSpc>
              <a:spcBef>
                <a:spcPts val="0"/>
              </a:spcBef>
              <a:buNone/>
            </a:pPr>
            <a:endParaRPr lang="en-GB" dirty="0" smtClean="0"/>
          </a:p>
          <a:p>
            <a:pPr marL="0" indent="0">
              <a:lnSpc>
                <a:spcPct val="100000"/>
              </a:lnSpc>
              <a:spcBef>
                <a:spcPts val="0"/>
              </a:spcBef>
              <a:buNone/>
            </a:pPr>
            <a:endParaRPr lang="en-GB" dirty="0"/>
          </a:p>
          <a:p>
            <a:pPr marL="0" indent="0">
              <a:lnSpc>
                <a:spcPct val="100000"/>
              </a:lnSpc>
              <a:spcBef>
                <a:spcPts val="0"/>
              </a:spcBef>
              <a:buNone/>
            </a:pPr>
            <a:endParaRPr lang="en-GB" dirty="0" smtClean="0"/>
          </a:p>
          <a:p>
            <a:pPr marL="0" indent="0">
              <a:lnSpc>
                <a:spcPct val="100000"/>
              </a:lnSpc>
              <a:spcBef>
                <a:spcPts val="0"/>
              </a:spcBef>
              <a:buNone/>
            </a:pPr>
            <a:endParaRPr lang="en-GB" dirty="0"/>
          </a:p>
          <a:p>
            <a:pPr marL="0" indent="0">
              <a:lnSpc>
                <a:spcPct val="100000"/>
              </a:lnSpc>
              <a:spcBef>
                <a:spcPts val="0"/>
              </a:spcBef>
              <a:buNone/>
            </a:pPr>
            <a:endParaRPr lang="en-GB" dirty="0" smtClean="0"/>
          </a:p>
          <a:p>
            <a:pPr marL="0" indent="0">
              <a:lnSpc>
                <a:spcPct val="100000"/>
              </a:lnSpc>
              <a:spcBef>
                <a:spcPts val="0"/>
              </a:spcBef>
              <a:buNone/>
            </a:pPr>
            <a:endParaRPr lang="en-GB" dirty="0"/>
          </a:p>
          <a:p>
            <a:pPr marL="0" indent="0">
              <a:lnSpc>
                <a:spcPct val="100000"/>
              </a:lnSpc>
              <a:spcBef>
                <a:spcPts val="0"/>
              </a:spcBef>
              <a:buNone/>
            </a:pPr>
            <a:r>
              <a:rPr lang="en-GB" dirty="0" smtClean="0"/>
              <a:t>When you're away </a:t>
            </a:r>
          </a:p>
          <a:p>
            <a:pPr marL="0" indent="0">
              <a:lnSpc>
                <a:spcPct val="100000"/>
              </a:lnSpc>
              <a:spcBef>
                <a:spcPts val="0"/>
              </a:spcBef>
              <a:buNone/>
            </a:pPr>
            <a:r>
              <a:rPr lang="en-GB" dirty="0" smtClean="0"/>
              <a:t>To hear from each day </a:t>
            </a:r>
          </a:p>
          <a:p>
            <a:pPr marL="0" indent="0">
              <a:lnSpc>
                <a:spcPct val="100000"/>
              </a:lnSpc>
              <a:spcBef>
                <a:spcPts val="0"/>
              </a:spcBef>
              <a:buNone/>
            </a:pPr>
            <a:r>
              <a:rPr lang="en-GB" dirty="0" smtClean="0"/>
              <a:t>To be loved </a:t>
            </a:r>
          </a:p>
          <a:p>
            <a:pPr marL="0" indent="0">
              <a:lnSpc>
                <a:spcPct val="100000"/>
              </a:lnSpc>
              <a:spcBef>
                <a:spcPts val="0"/>
              </a:spcBef>
              <a:buNone/>
            </a:pPr>
            <a:r>
              <a:rPr lang="en-GB" dirty="0" smtClean="0"/>
              <a:t>To be loved </a:t>
            </a:r>
          </a:p>
          <a:p>
            <a:pPr marL="0" indent="0">
              <a:lnSpc>
                <a:spcPct val="100000"/>
              </a:lnSpc>
              <a:spcBef>
                <a:spcPts val="0"/>
              </a:spcBef>
              <a:buNone/>
            </a:pPr>
            <a:r>
              <a:rPr lang="en-GB" dirty="0" err="1" smtClean="0"/>
              <a:t>Oooh</a:t>
            </a:r>
            <a:r>
              <a:rPr lang="en-GB" dirty="0" smtClean="0"/>
              <a:t> </a:t>
            </a:r>
          </a:p>
          <a:p>
            <a:pPr marL="0" indent="0">
              <a:lnSpc>
                <a:spcPct val="100000"/>
              </a:lnSpc>
              <a:spcBef>
                <a:spcPts val="0"/>
              </a:spcBef>
              <a:buNone/>
            </a:pPr>
            <a:r>
              <a:rPr lang="en-GB" dirty="0" err="1" smtClean="0"/>
              <a:t>Whatta</a:t>
            </a:r>
            <a:r>
              <a:rPr lang="en-GB" dirty="0" smtClean="0"/>
              <a:t> </a:t>
            </a:r>
            <a:r>
              <a:rPr lang="en-GB" dirty="0" err="1" smtClean="0"/>
              <a:t>feelin</a:t>
            </a:r>
            <a:r>
              <a:rPr lang="en-GB" dirty="0" smtClean="0"/>
              <a:t> </a:t>
            </a:r>
          </a:p>
          <a:p>
            <a:pPr marL="0" indent="0">
              <a:lnSpc>
                <a:spcPct val="100000"/>
              </a:lnSpc>
              <a:spcBef>
                <a:spcPts val="0"/>
              </a:spcBef>
              <a:buNone/>
            </a:pPr>
            <a:r>
              <a:rPr lang="en-GB" dirty="0" smtClean="0"/>
              <a:t>To be loved </a:t>
            </a:r>
          </a:p>
          <a:p>
            <a:pPr marL="0" indent="0">
              <a:lnSpc>
                <a:spcPct val="100000"/>
              </a:lnSpc>
              <a:spcBef>
                <a:spcPts val="0"/>
              </a:spcBef>
              <a:buNone/>
            </a:pPr>
            <a:r>
              <a:rPr lang="en-GB" dirty="0" err="1" smtClean="0"/>
              <a:t>Oooh</a:t>
            </a:r>
            <a:endParaRPr lang="en-US" dirty="0"/>
          </a:p>
        </p:txBody>
      </p:sp>
      <p:sp>
        <p:nvSpPr>
          <p:cNvPr id="4" name="Rectangle 3"/>
          <p:cNvSpPr/>
          <p:nvPr/>
        </p:nvSpPr>
        <p:spPr>
          <a:xfrm>
            <a:off x="3479807" y="370898"/>
            <a:ext cx="4949753" cy="369332"/>
          </a:xfrm>
          <a:prstGeom prst="rect">
            <a:avLst/>
          </a:prstGeom>
        </p:spPr>
        <p:txBody>
          <a:bodyPr wrap="none">
            <a:spAutoFit/>
          </a:bodyPr>
          <a:lstStyle/>
          <a:p>
            <a:r>
              <a:rPr lang="en-US" dirty="0" smtClean="0">
                <a:hlinkClick r:id="rId2"/>
              </a:rPr>
              <a:t>https://www.youtube.com/watch?v=2I-WGGTILBk</a:t>
            </a:r>
            <a:r>
              <a:rPr lang="en-US" dirty="0" smtClean="0"/>
              <a:t> </a:t>
            </a:r>
            <a:endParaRPr lang="en-US" dirty="0"/>
          </a:p>
        </p:txBody>
      </p:sp>
    </p:spTree>
    <p:extLst>
      <p:ext uri="{BB962C8B-B14F-4D97-AF65-F5344CB8AC3E}">
        <p14:creationId xmlns:p14="http://schemas.microsoft.com/office/powerpoint/2010/main" val="2833607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pPr algn="ctr"/>
            <a:r>
              <a:rPr lang="en-GB" dirty="0" smtClean="0">
                <a:solidFill>
                  <a:srgbClr val="0070C0"/>
                </a:solidFill>
                <a:latin typeface="Constantia" panose="02030602050306030303" pitchFamily="18" charset="0"/>
              </a:rPr>
              <a:t>About a saint of the Church </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a:xfrm>
            <a:off x="838200" y="1122218"/>
            <a:ext cx="10515600" cy="5345084"/>
          </a:xfrm>
        </p:spPr>
        <p:txBody>
          <a:bodyPr>
            <a:normAutofit fontScale="62500" lnSpcReduction="20000"/>
          </a:bodyPr>
          <a:lstStyle/>
          <a:p>
            <a:pPr marL="0" indent="0">
              <a:buNone/>
            </a:pPr>
            <a:r>
              <a:rPr lang="en-GB" i="1" dirty="0" smtClean="0"/>
              <a:t>Maximilian Kolbe (1894-1941) was a Franciscan, who died in a stranger’s place at Auschwitz. </a:t>
            </a:r>
          </a:p>
          <a:p>
            <a:pPr marL="0" indent="0">
              <a:buNone/>
            </a:pPr>
            <a:r>
              <a:rPr lang="en-GB" dirty="0" smtClean="0"/>
              <a:t>In order to discourage escapes, Auschwitz had a rule that if a man escaped, ten men would be killed in retaliation. In July 1941 a man from Kolbe's bunker escaped. The dreadful irony of the story is that the escaped prisoner was later found drowned in a camp latrine, so the terrible reprisals had been exercised without cause. But the remaining men of the bunker were led out. </a:t>
            </a:r>
          </a:p>
          <a:p>
            <a:pPr marL="0" indent="0">
              <a:buNone/>
            </a:pPr>
            <a:r>
              <a:rPr lang="en-GB" dirty="0" smtClean="0"/>
              <a:t>'The fugitive has not been found!' the commandant Karl Fritsch screamed. 'You will all pay for this. Ten of you will be locked in the starvation bunker without food or water until they die.' The prisoners trembled in terror. A few days in this bunker without food and water, and a man's intestines dried up and his brain turned to fire. </a:t>
            </a:r>
          </a:p>
          <a:p>
            <a:pPr marL="0" indent="0">
              <a:buNone/>
            </a:pPr>
            <a:r>
              <a:rPr lang="en-GB" dirty="0" smtClean="0"/>
              <a:t>The ten were selected, including Franciszek </a:t>
            </a:r>
            <a:r>
              <a:rPr lang="en-GB" dirty="0" err="1" smtClean="0"/>
              <a:t>Gajowniczek</a:t>
            </a:r>
            <a:r>
              <a:rPr lang="en-GB" dirty="0" smtClean="0"/>
              <a:t>, 2 imprisoned for helping the Polish Resistance. He couldn't help a cry of anguish. 'My poor wife!' he sobbed. 'My poor children! What will they do?' When he uttered this cry of dismay, Maximilian stepped silently forward, took off his cap, and stood before the commandant and said, 'I am a Catholic priest. Let me take his place. I am old. He has a wife and children.' </a:t>
            </a:r>
          </a:p>
          <a:p>
            <a:pPr marL="0" indent="0">
              <a:buNone/>
            </a:pPr>
            <a:r>
              <a:rPr lang="en-GB" dirty="0" smtClean="0"/>
              <a:t>Astounded, the icy-faced Nazi commandant asked, 'What does this Polish pig want?' </a:t>
            </a:r>
          </a:p>
          <a:p>
            <a:pPr marL="0" indent="0">
              <a:buNone/>
            </a:pPr>
            <a:r>
              <a:rPr lang="en-GB" dirty="0" smtClean="0"/>
              <a:t>Father Kolbe pointed with his hand to the condemned Franciszek </a:t>
            </a:r>
            <a:r>
              <a:rPr lang="en-GB" dirty="0" err="1" smtClean="0"/>
              <a:t>Gajowniczek</a:t>
            </a:r>
            <a:r>
              <a:rPr lang="en-GB" dirty="0" smtClean="0"/>
              <a:t> and repeated 'I am a Catholic priest from Poland; I would like to take his place, because he has a wife and children.' </a:t>
            </a:r>
          </a:p>
          <a:p>
            <a:pPr marL="0" indent="0">
              <a:buNone/>
            </a:pPr>
            <a:r>
              <a:rPr lang="en-GB" dirty="0" smtClean="0"/>
              <a:t>Observers believed in horror that the commandant would be angered and would refuse the request, or would order the death of both men. The commandant remained silent for a moment. What his thoughts were on being confronted by this brave priest we have no idea. Amazingly, however, he acceded to the request. </a:t>
            </a:r>
            <a:r>
              <a:rPr lang="en-GB" dirty="0" err="1" smtClean="0"/>
              <a:t>Apparantly</a:t>
            </a:r>
            <a:r>
              <a:rPr lang="en-GB" dirty="0" smtClean="0"/>
              <a:t> the Nazis had more use for a young worker than for an old one, and was happy to make the exchange. </a:t>
            </a:r>
          </a:p>
          <a:p>
            <a:pPr marL="0" indent="0">
              <a:buNone/>
            </a:pPr>
            <a:r>
              <a:rPr lang="en-GB" dirty="0" smtClean="0"/>
              <a:t>Franciszek </a:t>
            </a:r>
            <a:r>
              <a:rPr lang="en-GB" dirty="0" err="1" smtClean="0"/>
              <a:t>Gajowniczek</a:t>
            </a:r>
            <a:r>
              <a:rPr lang="en-GB" dirty="0" smtClean="0"/>
              <a:t> was returned to the ranks, and the priest took his place ..</a:t>
            </a:r>
            <a:endParaRPr lang="en-US" dirty="0"/>
          </a:p>
        </p:txBody>
      </p:sp>
    </p:spTree>
    <p:extLst>
      <p:ext uri="{BB962C8B-B14F-4D97-AF65-F5344CB8AC3E}">
        <p14:creationId xmlns:p14="http://schemas.microsoft.com/office/powerpoint/2010/main" val="3315298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Discussion:</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lstStyle/>
          <a:p>
            <a:r>
              <a:rPr lang="en-GB" dirty="0" smtClean="0"/>
              <a:t>What do these two texts have to say about Love? </a:t>
            </a:r>
            <a:br>
              <a:rPr lang="en-GB" dirty="0" smtClean="0"/>
            </a:br>
            <a:endParaRPr lang="en-GB" dirty="0" smtClean="0"/>
          </a:p>
          <a:p>
            <a:r>
              <a:rPr lang="en-GB" dirty="0" smtClean="0"/>
              <a:t>What does the martyrdom of Maximilian Kolbe teach us about the Christian understanding of Love? </a:t>
            </a:r>
            <a:br>
              <a:rPr lang="en-GB" dirty="0" smtClean="0"/>
            </a:br>
            <a:endParaRPr lang="en-GB" dirty="0" smtClean="0"/>
          </a:p>
          <a:p>
            <a:r>
              <a:rPr lang="en-GB" dirty="0" smtClean="0"/>
              <a:t>How do we see this Love manifested in the life of Christ and his Saints? </a:t>
            </a:r>
            <a:endParaRPr lang="en-US" dirty="0"/>
          </a:p>
        </p:txBody>
      </p:sp>
    </p:spTree>
    <p:extLst>
      <p:ext uri="{BB962C8B-B14F-4D97-AF65-F5344CB8AC3E}">
        <p14:creationId xmlns:p14="http://schemas.microsoft.com/office/powerpoint/2010/main" val="183669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God’s Love: The Trinity and Christ (1)</a:t>
            </a:r>
            <a:endParaRPr lang="en-US" dirty="0">
              <a:solidFill>
                <a:srgbClr val="0070C0"/>
              </a:solidFill>
              <a:latin typeface="Constantia" panose="02030602050306030303" pitchFamily="18" charset="0"/>
            </a:endParaRPr>
          </a:p>
        </p:txBody>
      </p:sp>
      <p:sp>
        <p:nvSpPr>
          <p:cNvPr id="3" name="Content Placeholder 2"/>
          <p:cNvSpPr>
            <a:spLocks noGrp="1"/>
          </p:cNvSpPr>
          <p:nvPr>
            <p:ph idx="1"/>
          </p:nvPr>
        </p:nvSpPr>
        <p:spPr/>
        <p:txBody>
          <a:bodyPr>
            <a:normAutofit fontScale="92500" lnSpcReduction="10000"/>
          </a:bodyPr>
          <a:lstStyle/>
          <a:p>
            <a:r>
              <a:rPr lang="en-GB" b="1" dirty="0" smtClean="0"/>
              <a:t>Love is not what God is like; love is what God is. The love that He is </a:t>
            </a:r>
            <a:r>
              <a:rPr lang="en-GB" b="1" dirty="0" err="1" smtClean="0"/>
              <a:t>is</a:t>
            </a:r>
            <a:r>
              <a:rPr lang="en-GB" b="1" dirty="0" smtClean="0"/>
              <a:t> this pure self-giving love. The doctrine of the Trinity shows us how.</a:t>
            </a:r>
          </a:p>
          <a:p>
            <a:r>
              <a:rPr lang="en-GB" dirty="0" smtClean="0"/>
              <a:t>God the Father loves the Son. Because the Father loves the Son, the Father gives the Son everything he has.</a:t>
            </a:r>
          </a:p>
          <a:p>
            <a:r>
              <a:rPr lang="en-GB" dirty="0" smtClean="0"/>
              <a:t>What the Father has is what He is (God), so, because the Father loves the Son, he gives the Son his life, his divinity. The Son is equally God because the Father gives him everything the Father is.</a:t>
            </a:r>
          </a:p>
          <a:p>
            <a:r>
              <a:rPr lang="en-GB" dirty="0" smtClean="0"/>
              <a:t>God the Son in turn gives himself totally to the Father. They love each other, which is to say that they give themselves wholly to each other.</a:t>
            </a:r>
          </a:p>
          <a:p>
            <a:r>
              <a:rPr lang="en-GB" dirty="0" smtClean="0"/>
              <a:t>Since the love the Father and Son give one other is themselves, that love is equal to them, that love is the Spirit.</a:t>
            </a:r>
            <a:endParaRPr lang="en-US" dirty="0"/>
          </a:p>
        </p:txBody>
      </p:sp>
    </p:spTree>
    <p:extLst>
      <p:ext uri="{BB962C8B-B14F-4D97-AF65-F5344CB8AC3E}">
        <p14:creationId xmlns:p14="http://schemas.microsoft.com/office/powerpoint/2010/main" val="3560470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God’s Love: The Trinity and Christ (2)</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Human beings are created in the image of this God of self-giving love. Because He holds nothing back from us, He gives us a share in His freedom, which involves the freedom to reject Him. This we have done. Instead of being self-giving, sin has made us selfish. In the Fall, human beings used the freedom that God gave them not to give themselves totally to Him in return, but for their own sake.</a:t>
            </a:r>
          </a:p>
          <a:p>
            <a:r>
              <a:rPr lang="en-GB" dirty="0" smtClean="0"/>
              <a:t>In creation God gives us everything He has as God. In the Incarnation, God gives us everything He has as a man. Christ lives the life of God as a man. In His human life we see the love that God the Son gives to the Father in the world.</a:t>
            </a:r>
          </a:p>
          <a:p>
            <a:r>
              <a:rPr lang="en-GB" dirty="0" smtClean="0"/>
              <a:t>Christ offers the Father everything He has, as He does as God the Son. This offering is made for us all on the Cross.</a:t>
            </a:r>
          </a:p>
          <a:p>
            <a:r>
              <a:rPr lang="en-GB" dirty="0" smtClean="0"/>
              <a:t>Our task as part of Christ’s Body, the Church, is given to us by Jesus in His great summary of the Law: ‘Love the Lord your God, with all your heart, with all your might, and with all your strength, and love your neighbour as yourself.’</a:t>
            </a:r>
          </a:p>
        </p:txBody>
      </p:sp>
    </p:spTree>
    <p:extLst>
      <p:ext uri="{BB962C8B-B14F-4D97-AF65-F5344CB8AC3E}">
        <p14:creationId xmlns:p14="http://schemas.microsoft.com/office/powerpoint/2010/main" val="2480513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onstantia" panose="02030602050306030303" pitchFamily="18" charset="0"/>
              </a:rPr>
              <a:t>God’s Love: The Trinity and Christ (3)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733" y="1755998"/>
            <a:ext cx="5468427" cy="4045853"/>
          </a:xfrm>
          <a:prstGeom prst="rect">
            <a:avLst/>
          </a:prstGeom>
        </p:spPr>
      </p:pic>
    </p:spTree>
    <p:extLst>
      <p:ext uri="{BB962C8B-B14F-4D97-AF65-F5344CB8AC3E}">
        <p14:creationId xmlns:p14="http://schemas.microsoft.com/office/powerpoint/2010/main" val="100050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1369</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Constantia</vt:lpstr>
      <vt:lpstr>Times New Roman</vt:lpstr>
      <vt:lpstr>Office Theme</vt:lpstr>
      <vt:lpstr>PowerPoint Presentation</vt:lpstr>
      <vt:lpstr>PowerPoint Presentation</vt:lpstr>
      <vt:lpstr>Session 1: God is Love </vt:lpstr>
      <vt:lpstr>PowerPoint Presentation</vt:lpstr>
      <vt:lpstr>About a saint of the Church </vt:lpstr>
      <vt:lpstr>Discussion:</vt:lpstr>
      <vt:lpstr>God’s Love: The Trinity and Christ (1)</vt:lpstr>
      <vt:lpstr>God’s Love: The Trinity and Christ (2)</vt:lpstr>
      <vt:lpstr>God’s Love: The Trinity and Christ (3)</vt:lpstr>
      <vt:lpstr>Human Love: Charity </vt:lpstr>
      <vt:lpstr>Questions </vt:lpstr>
      <vt:lpstr>Concluding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Study</dc:creator>
  <cp:lastModifiedBy>My Study</cp:lastModifiedBy>
  <cp:revision>7</cp:revision>
  <dcterms:created xsi:type="dcterms:W3CDTF">2016-02-13T17:25:53Z</dcterms:created>
  <dcterms:modified xsi:type="dcterms:W3CDTF">2016-02-13T19:02:33Z</dcterms:modified>
</cp:coreProperties>
</file>